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60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314"/>
    <a:srgbClr val="C7971F"/>
    <a:srgbClr val="EAD482"/>
    <a:srgbClr val="DCB7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151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6C3C-4946-4E24-B239-F7041A8BCD4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43000" y="2057400"/>
            <a:ext cx="6858000" cy="2971800"/>
          </a:xfrm>
          <a:prstGeom prst="roundRect">
            <a:avLst/>
          </a:prstGeom>
          <a:solidFill>
            <a:srgbClr val="826314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17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algn="ctr"/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24:1 – 26:23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352800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CD of this message will be available (free of charge immediately following today's message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137061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message will be available via podcast later this week at calvaryokc.com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1361511" y="3276600"/>
            <a:ext cx="618414" cy="712788"/>
            <a:chOff x="2074" y="1231"/>
            <a:chExt cx="1612" cy="1858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6" name="Picture 45" descr="C:\Users\Ken\AppData\Local\Microsoft\Windows\Temporary Internet Files\Content.IE5\GHF7J5VO\MC9004338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914"/>
            <a:ext cx="761886" cy="76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24:1 – 26:23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Matt. 6:19-21 ~ 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not lay up for yourselves treasures on earth, where moth and rust destroy and where thieves break in and steal; 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lay up for yourselves treasures in heaven, where neither moth nor rust destroys and where thieves do not break in and steal. 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where your treasure is, there your heart will be also.</a:t>
            </a:r>
            <a:endParaRPr lang="en-US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24:1 – 26:23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Heb. 12:1-2 ~ </a:t>
            </a:r>
            <a:r>
              <a:rPr lang="en-US" sz="31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Therefore we also, since we are surrounded by so great a cloud of witnesses, let us lay aside every weight, and the sin which so easily ensnares </a:t>
            </a:r>
            <a:r>
              <a:rPr lang="en-US" sz="3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and let us run with endurance the race that is set before us, </a:t>
            </a:r>
            <a:r>
              <a:rPr lang="en-US" sz="31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looking unto Jesus, the author and finisher of </a:t>
            </a:r>
            <a:r>
              <a:rPr lang="en-US" sz="3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faith, who for the joy that was set before Him endured the cross, despising the shame, and has sat down at the right hand of the throne of God.</a:t>
            </a:r>
            <a:endParaRPr lang="en-US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24:1 – 26:23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Severely wounded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KJV,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great diseases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24:1 – 26:23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724400" y="5257800"/>
            <a:ext cx="15240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Kings of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Judah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zvah" pitchFamily="2" charset="0"/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533400" y="5257800"/>
          <a:ext cx="403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90"/>
                <a:gridCol w="34328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400" dirty="0" smtClean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" pitchFamily="2" charset="2"/>
                        </a:rPr>
                        <a:t>Y</a:t>
                      </a:r>
                    </a:p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Ruled over united kingdom</a:t>
                      </a:r>
                      <a:endParaRPr lang="en-US" b="0" dirty="0">
                        <a:ln w="28575">
                          <a:noFill/>
                        </a:ln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Note: Some dates are approximate.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Reigns do not include co-regencies</a:t>
                      </a:r>
                      <a:endParaRPr lang="en-US" sz="1800" b="0" kern="140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" name="Freeform 33"/>
          <p:cNvSpPr>
            <a:spLocks/>
          </p:cNvSpPr>
          <p:nvPr/>
        </p:nvSpPr>
        <p:spPr bwMode="auto">
          <a:xfrm>
            <a:off x="518824" y="1507428"/>
            <a:ext cx="670516" cy="13858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1325" y="1771650"/>
              </a:cxn>
              <a:cxn ang="0">
                <a:pos x="850900" y="1771650"/>
              </a:cxn>
              <a:cxn ang="0">
                <a:pos x="0" y="0"/>
              </a:cxn>
            </a:cxnLst>
            <a:rect l="0" t="0" r="r" b="b"/>
            <a:pathLst>
              <a:path w="850900" h="1771650">
                <a:moveTo>
                  <a:pt x="0" y="0"/>
                </a:moveTo>
                <a:lnTo>
                  <a:pt x="441325" y="1771650"/>
                </a:lnTo>
                <a:lnTo>
                  <a:pt x="850900" y="177165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3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34"/>
          <p:cNvSpPr>
            <a:spLocks/>
          </p:cNvSpPr>
          <p:nvPr/>
        </p:nvSpPr>
        <p:spPr bwMode="auto">
          <a:xfrm>
            <a:off x="850899" y="2044420"/>
            <a:ext cx="1045235" cy="847598"/>
          </a:xfrm>
          <a:custGeom>
            <a:avLst/>
            <a:gdLst>
              <a:gd name="connsiteX0" fmla="*/ 0 w 1342542"/>
              <a:gd name="connsiteY0" fmla="*/ 0 h 1139523"/>
              <a:gd name="connsiteX1" fmla="*/ 452401 w 1342542"/>
              <a:gd name="connsiteY1" fmla="*/ 1139523 h 1139523"/>
              <a:gd name="connsiteX2" fmla="*/ 1342542 w 1342542"/>
              <a:gd name="connsiteY2" fmla="*/ 1139523 h 1139523"/>
              <a:gd name="connsiteX3" fmla="*/ 0 w 1342542"/>
              <a:gd name="connsiteY3" fmla="*/ 0 h 1139523"/>
              <a:gd name="connsiteX0" fmla="*/ 0 w 1326425"/>
              <a:gd name="connsiteY0" fmla="*/ 0 h 1091197"/>
              <a:gd name="connsiteX1" fmla="*/ 436284 w 1326425"/>
              <a:gd name="connsiteY1" fmla="*/ 1091197 h 1091197"/>
              <a:gd name="connsiteX2" fmla="*/ 1326425 w 1326425"/>
              <a:gd name="connsiteY2" fmla="*/ 1091197 h 1091197"/>
              <a:gd name="connsiteX3" fmla="*/ 0 w 1326425"/>
              <a:gd name="connsiteY3" fmla="*/ 0 h 109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425" h="1091197">
                <a:moveTo>
                  <a:pt x="0" y="0"/>
                </a:moveTo>
                <a:lnTo>
                  <a:pt x="436284" y="1091197"/>
                </a:lnTo>
                <a:lnTo>
                  <a:pt x="1326425" y="109119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Text Box 35"/>
          <p:cNvSpPr txBox="1">
            <a:spLocks noChangeArrowheads="1"/>
          </p:cNvSpPr>
          <p:nvPr/>
        </p:nvSpPr>
        <p:spPr bwMode="auto">
          <a:xfrm>
            <a:off x="160351" y="1177505"/>
            <a:ext cx="906449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David </a:t>
            </a:r>
            <a:r>
              <a:rPr kumimoji="0" lang="en-US" sz="12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  <a:cs typeface="Arial" pitchFamily="34" charset="0"/>
              </a:rPr>
              <a:t>Y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1910-970BC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 Box 49"/>
          <p:cNvSpPr txBox="1">
            <a:spLocks noChangeArrowheads="1"/>
          </p:cNvSpPr>
          <p:nvPr/>
        </p:nvSpPr>
        <p:spPr bwMode="auto">
          <a:xfrm>
            <a:off x="381000" y="1693652"/>
            <a:ext cx="815948" cy="3720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Solomon </a:t>
            </a:r>
            <a:r>
              <a:rPr kumimoji="0" lang="en-US" sz="12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  <a:cs typeface="Arial" pitchFamily="34" charset="0"/>
              </a:rPr>
              <a:t>Y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970-930BC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 Box 56"/>
          <p:cNvSpPr txBox="1">
            <a:spLocks noChangeArrowheads="1"/>
          </p:cNvSpPr>
          <p:nvPr/>
        </p:nvSpPr>
        <p:spPr bwMode="auto">
          <a:xfrm>
            <a:off x="832489" y="4174113"/>
            <a:ext cx="920111" cy="389261"/>
          </a:xfrm>
          <a:prstGeom prst="rect">
            <a:avLst/>
          </a:prstGeom>
          <a:solidFill>
            <a:srgbClr val="996633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Rehoboam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930-914BC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Freeform 57"/>
          <p:cNvSpPr>
            <a:spLocks/>
          </p:cNvSpPr>
          <p:nvPr/>
        </p:nvSpPr>
        <p:spPr bwMode="auto">
          <a:xfrm>
            <a:off x="1301927" y="3315671"/>
            <a:ext cx="870671" cy="859657"/>
          </a:xfrm>
          <a:custGeom>
            <a:avLst/>
            <a:gdLst/>
            <a:ahLst/>
            <a:cxnLst>
              <a:cxn ang="0">
                <a:pos x="0" y="1104899"/>
              </a:cxn>
              <a:cxn ang="0">
                <a:pos x="1142586" y="0"/>
              </a:cxn>
              <a:cxn ang="0">
                <a:pos x="823913" y="0"/>
              </a:cxn>
              <a:cxn ang="0">
                <a:pos x="0" y="1104899"/>
              </a:cxn>
            </a:cxnLst>
            <a:rect l="0" t="0" r="r" b="b"/>
            <a:pathLst>
              <a:path w="1142586" h="1104899">
                <a:moveTo>
                  <a:pt x="0" y="1104899"/>
                </a:moveTo>
                <a:lnTo>
                  <a:pt x="1142586" y="0"/>
                </a:lnTo>
                <a:lnTo>
                  <a:pt x="823913" y="0"/>
                </a:lnTo>
                <a:lnTo>
                  <a:pt x="0" y="1104899"/>
                </a:lnTo>
                <a:close/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Text Box 59"/>
          <p:cNvSpPr txBox="1">
            <a:spLocks noChangeArrowheads="1"/>
          </p:cNvSpPr>
          <p:nvPr/>
        </p:nvSpPr>
        <p:spPr bwMode="auto">
          <a:xfrm>
            <a:off x="1430548" y="4723730"/>
            <a:ext cx="863600" cy="38167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Abijam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914-911BC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Freeform 60"/>
          <p:cNvSpPr>
            <a:spLocks/>
          </p:cNvSpPr>
          <p:nvPr/>
        </p:nvSpPr>
        <p:spPr bwMode="auto">
          <a:xfrm>
            <a:off x="1834837" y="3313201"/>
            <a:ext cx="449096" cy="1417940"/>
          </a:xfrm>
          <a:custGeom>
            <a:avLst/>
            <a:gdLst/>
            <a:ahLst/>
            <a:cxnLst>
              <a:cxn ang="0">
                <a:pos x="0" y="1822450"/>
              </a:cxn>
              <a:cxn ang="0">
                <a:pos x="570659" y="2381"/>
              </a:cxn>
              <a:cxn ang="0">
                <a:pos x="428624" y="0"/>
              </a:cxn>
              <a:cxn ang="0">
                <a:pos x="0" y="1822450"/>
              </a:cxn>
            </a:cxnLst>
            <a:rect l="0" t="0" r="r" b="b"/>
            <a:pathLst>
              <a:path w="570659" h="1822450">
                <a:moveTo>
                  <a:pt x="0" y="1822450"/>
                </a:moveTo>
                <a:lnTo>
                  <a:pt x="570659" y="2381"/>
                </a:lnTo>
                <a:lnTo>
                  <a:pt x="428624" y="0"/>
                </a:lnTo>
                <a:lnTo>
                  <a:pt x="0" y="1822450"/>
                </a:lnTo>
                <a:close/>
              </a:path>
            </a:pathLst>
          </a:custGeom>
          <a:gradFill rotWithShape="1"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" name="Freeform 62"/>
          <p:cNvSpPr>
            <a:spLocks/>
          </p:cNvSpPr>
          <p:nvPr/>
        </p:nvSpPr>
        <p:spPr bwMode="auto">
          <a:xfrm flipV="1">
            <a:off x="2285184" y="2587557"/>
            <a:ext cx="487876" cy="316668"/>
          </a:xfrm>
          <a:custGeom>
            <a:avLst/>
            <a:gdLst/>
            <a:ahLst/>
            <a:cxnLst>
              <a:cxn ang="0">
                <a:pos x="90487" y="419099"/>
              </a:cxn>
              <a:cxn ang="0">
                <a:pos x="618525" y="0"/>
              </a:cxn>
              <a:cxn ang="0">
                <a:pos x="0" y="0"/>
              </a:cxn>
              <a:cxn ang="0">
                <a:pos x="90487" y="419099"/>
              </a:cxn>
            </a:cxnLst>
            <a:rect l="0" t="0" r="r" b="b"/>
            <a:pathLst>
              <a:path w="618525" h="419099">
                <a:moveTo>
                  <a:pt x="90487" y="419099"/>
                </a:moveTo>
                <a:lnTo>
                  <a:pt x="618525" y="0"/>
                </a:lnTo>
                <a:lnTo>
                  <a:pt x="0" y="0"/>
                </a:lnTo>
                <a:lnTo>
                  <a:pt x="90487" y="419099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" name="Text Box 63"/>
          <p:cNvSpPr txBox="1">
            <a:spLocks noChangeArrowheads="1"/>
          </p:cNvSpPr>
          <p:nvPr/>
        </p:nvSpPr>
        <p:spPr bwMode="auto">
          <a:xfrm>
            <a:off x="2135938" y="4182374"/>
            <a:ext cx="912062" cy="381000"/>
          </a:xfrm>
          <a:prstGeom prst="rect">
            <a:avLst/>
          </a:prstGeom>
          <a:solidFill>
            <a:srgbClr val="00B05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Jehoshaphat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871-847BC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Freeform 64"/>
          <p:cNvSpPr>
            <a:spLocks/>
          </p:cNvSpPr>
          <p:nvPr/>
        </p:nvSpPr>
        <p:spPr bwMode="auto">
          <a:xfrm>
            <a:off x="2576767" y="3315671"/>
            <a:ext cx="624122" cy="868128"/>
          </a:xfrm>
          <a:custGeom>
            <a:avLst/>
            <a:gdLst>
              <a:gd name="connsiteX0" fmla="*/ 0 w 792024"/>
              <a:gd name="connsiteY0" fmla="*/ 1115788 h 1115788"/>
              <a:gd name="connsiteX1" fmla="*/ 792024 w 792024"/>
              <a:gd name="connsiteY1" fmla="*/ 0 h 1115788"/>
              <a:gd name="connsiteX2" fmla="*/ 258624 w 792024"/>
              <a:gd name="connsiteY2" fmla="*/ 0 h 1115788"/>
              <a:gd name="connsiteX3" fmla="*/ 0 w 792024"/>
              <a:gd name="connsiteY3" fmla="*/ 1115788 h 11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024" h="1115788">
                <a:moveTo>
                  <a:pt x="0" y="1115788"/>
                </a:moveTo>
                <a:lnTo>
                  <a:pt x="792024" y="0"/>
                </a:lnTo>
                <a:lnTo>
                  <a:pt x="258624" y="0"/>
                </a:lnTo>
                <a:lnTo>
                  <a:pt x="0" y="1115788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5" name="Group 64"/>
          <p:cNvGrpSpPr/>
          <p:nvPr/>
        </p:nvGrpSpPr>
        <p:grpSpPr>
          <a:xfrm>
            <a:off x="228600" y="2893254"/>
            <a:ext cx="8699200" cy="429828"/>
            <a:chOff x="228600" y="3414234"/>
            <a:chExt cx="8699200" cy="429828"/>
          </a:xfrm>
        </p:grpSpPr>
        <p:sp>
          <p:nvSpPr>
            <p:cNvPr id="106" name="Line 9"/>
            <p:cNvSpPr>
              <a:spLocks noChangeShapeType="1"/>
            </p:cNvSpPr>
            <p:nvPr/>
          </p:nvSpPr>
          <p:spPr bwMode="auto">
            <a:xfrm>
              <a:off x="979178" y="3451288"/>
              <a:ext cx="0" cy="355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Line 10"/>
            <p:cNvSpPr>
              <a:spLocks noChangeShapeType="1"/>
            </p:cNvSpPr>
            <p:nvPr/>
          </p:nvSpPr>
          <p:spPr bwMode="auto">
            <a:xfrm>
              <a:off x="818472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Line 11"/>
            <p:cNvSpPr>
              <a:spLocks noChangeShapeType="1"/>
            </p:cNvSpPr>
            <p:nvPr/>
          </p:nvSpPr>
          <p:spPr bwMode="auto">
            <a:xfrm>
              <a:off x="746417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Line 12"/>
            <p:cNvSpPr>
              <a:spLocks noChangeShapeType="1"/>
            </p:cNvSpPr>
            <p:nvPr/>
          </p:nvSpPr>
          <p:spPr bwMode="auto">
            <a:xfrm>
              <a:off x="674361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Line 13"/>
            <p:cNvSpPr>
              <a:spLocks noChangeShapeType="1"/>
            </p:cNvSpPr>
            <p:nvPr/>
          </p:nvSpPr>
          <p:spPr bwMode="auto">
            <a:xfrm>
              <a:off x="602306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Line 14"/>
            <p:cNvSpPr>
              <a:spLocks noChangeShapeType="1"/>
            </p:cNvSpPr>
            <p:nvPr/>
          </p:nvSpPr>
          <p:spPr bwMode="auto">
            <a:xfrm>
              <a:off x="530250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Line 15"/>
            <p:cNvSpPr>
              <a:spLocks noChangeShapeType="1"/>
            </p:cNvSpPr>
            <p:nvPr/>
          </p:nvSpPr>
          <p:spPr bwMode="auto">
            <a:xfrm>
              <a:off x="458195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Line 16"/>
            <p:cNvSpPr>
              <a:spLocks noChangeShapeType="1"/>
            </p:cNvSpPr>
            <p:nvPr/>
          </p:nvSpPr>
          <p:spPr bwMode="auto">
            <a:xfrm>
              <a:off x="386139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Line 17"/>
            <p:cNvSpPr>
              <a:spLocks noChangeShapeType="1"/>
            </p:cNvSpPr>
            <p:nvPr/>
          </p:nvSpPr>
          <p:spPr bwMode="auto">
            <a:xfrm>
              <a:off x="314084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>
              <a:off x="242028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Line 19"/>
            <p:cNvSpPr>
              <a:spLocks noChangeShapeType="1"/>
            </p:cNvSpPr>
            <p:nvPr/>
          </p:nvSpPr>
          <p:spPr bwMode="auto">
            <a:xfrm>
              <a:off x="169973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228600" y="3414234"/>
              <a:ext cx="8699200" cy="429828"/>
            </a:xfrm>
            <a:prstGeom prst="rect">
              <a:avLst/>
            </a:prstGeom>
            <a:solidFill>
              <a:srgbClr val="FFFFFF"/>
            </a:solid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8" name="Group 113"/>
            <p:cNvGrpSpPr>
              <a:grpSpLocks/>
            </p:cNvGrpSpPr>
            <p:nvPr/>
          </p:nvGrpSpPr>
          <p:grpSpPr bwMode="auto">
            <a:xfrm>
              <a:off x="258623" y="3443877"/>
              <a:ext cx="8646660" cy="370542"/>
              <a:chOff x="104698788" y="109787409"/>
              <a:chExt cx="10972800" cy="476250"/>
            </a:xfrm>
          </p:grpSpPr>
          <p:sp>
            <p:nvSpPr>
              <p:cNvPr id="119" name="Rectangle 114"/>
              <p:cNvSpPr>
                <a:spLocks noChangeArrowheads="1"/>
              </p:cNvSpPr>
              <p:nvPr/>
            </p:nvSpPr>
            <p:spPr bwMode="auto">
              <a:xfrm>
                <a:off x="104698788" y="109787409"/>
                <a:ext cx="10972800" cy="47625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857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Text Box 115"/>
              <p:cNvSpPr txBox="1">
                <a:spLocks noChangeArrowheads="1"/>
              </p:cNvSpPr>
              <p:nvPr/>
            </p:nvSpPr>
            <p:spPr bwMode="auto">
              <a:xfrm>
                <a:off x="105206074" y="109892812"/>
                <a:ext cx="750015" cy="244508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Text Box 116"/>
              <p:cNvSpPr txBox="1">
                <a:spLocks noChangeArrowheads="1"/>
              </p:cNvSpPr>
              <p:nvPr/>
            </p:nvSpPr>
            <p:spPr bwMode="auto">
              <a:xfrm>
                <a:off x="106180980" y="10990387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Text Box 117"/>
              <p:cNvSpPr txBox="1">
                <a:spLocks noChangeArrowheads="1"/>
              </p:cNvSpPr>
              <p:nvPr/>
            </p:nvSpPr>
            <p:spPr bwMode="auto">
              <a:xfrm>
                <a:off x="107106420" y="10990019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Text Box 118"/>
              <p:cNvSpPr txBox="1">
                <a:spLocks noChangeArrowheads="1"/>
              </p:cNvSpPr>
              <p:nvPr/>
            </p:nvSpPr>
            <p:spPr bwMode="auto">
              <a:xfrm>
                <a:off x="108017112" y="10991125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Text Box 119"/>
              <p:cNvSpPr txBox="1">
                <a:spLocks noChangeArrowheads="1"/>
              </p:cNvSpPr>
              <p:nvPr/>
            </p:nvSpPr>
            <p:spPr bwMode="auto">
              <a:xfrm>
                <a:off x="108927804" y="10990757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Text Box 120"/>
              <p:cNvSpPr txBox="1">
                <a:spLocks noChangeArrowheads="1"/>
              </p:cNvSpPr>
              <p:nvPr/>
            </p:nvSpPr>
            <p:spPr bwMode="auto">
              <a:xfrm>
                <a:off x="109838496" y="10991863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Text Box 121"/>
              <p:cNvSpPr txBox="1">
                <a:spLocks noChangeArrowheads="1"/>
              </p:cNvSpPr>
              <p:nvPr/>
            </p:nvSpPr>
            <p:spPr bwMode="auto">
              <a:xfrm>
                <a:off x="110763936" y="10991495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Text Box 122"/>
              <p:cNvSpPr txBox="1">
                <a:spLocks noChangeArrowheads="1"/>
              </p:cNvSpPr>
              <p:nvPr/>
            </p:nvSpPr>
            <p:spPr bwMode="auto">
              <a:xfrm>
                <a:off x="111674628" y="109911270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Text Box 123"/>
              <p:cNvSpPr txBox="1">
                <a:spLocks noChangeArrowheads="1"/>
              </p:cNvSpPr>
              <p:nvPr/>
            </p:nvSpPr>
            <p:spPr bwMode="auto">
              <a:xfrm>
                <a:off x="112585320" y="109907586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Text Box 124"/>
              <p:cNvSpPr txBox="1">
                <a:spLocks noChangeArrowheads="1"/>
              </p:cNvSpPr>
              <p:nvPr/>
            </p:nvSpPr>
            <p:spPr bwMode="auto">
              <a:xfrm>
                <a:off x="113496012" y="109903902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Text Box 125"/>
              <p:cNvSpPr txBox="1">
                <a:spLocks noChangeArrowheads="1"/>
              </p:cNvSpPr>
              <p:nvPr/>
            </p:nvSpPr>
            <p:spPr bwMode="auto">
              <a:xfrm>
                <a:off x="114421452" y="10990021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1" name="Text Box 61"/>
          <p:cNvSpPr txBox="1">
            <a:spLocks noChangeArrowheads="1"/>
          </p:cNvSpPr>
          <p:nvPr/>
        </p:nvSpPr>
        <p:spPr bwMode="auto">
          <a:xfrm>
            <a:off x="1910185" y="2209800"/>
            <a:ext cx="924824" cy="380263"/>
          </a:xfrm>
          <a:prstGeom prst="rect">
            <a:avLst/>
          </a:prstGeom>
          <a:solidFill>
            <a:srgbClr val="0000FF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911-871BC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70"/>
          <p:cNvSpPr txBox="1">
            <a:spLocks noChangeArrowheads="1"/>
          </p:cNvSpPr>
          <p:nvPr/>
        </p:nvSpPr>
        <p:spPr bwMode="auto">
          <a:xfrm>
            <a:off x="3219768" y="4191000"/>
            <a:ext cx="9144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Joash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835-796BC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71"/>
          <p:cNvSpPr>
            <a:spLocks/>
          </p:cNvSpPr>
          <p:nvPr/>
        </p:nvSpPr>
        <p:spPr bwMode="auto">
          <a:xfrm>
            <a:off x="3641817" y="3311967"/>
            <a:ext cx="422826" cy="879034"/>
          </a:xfrm>
          <a:custGeom>
            <a:avLst/>
            <a:gdLst/>
            <a:ahLst/>
            <a:cxnLst>
              <a:cxn ang="0">
                <a:pos x="103187" y="1824037"/>
              </a:cxn>
              <a:cxn ang="0">
                <a:pos x="536575" y="4762"/>
              </a:cxn>
              <a:cxn ang="0">
                <a:pos x="0" y="0"/>
              </a:cxn>
              <a:cxn ang="0">
                <a:pos x="103187" y="1824037"/>
              </a:cxn>
            </a:cxnLst>
            <a:rect l="0" t="0" r="r" b="b"/>
            <a:pathLst>
              <a:path w="536575" h="1824037">
                <a:moveTo>
                  <a:pt x="103187" y="1824037"/>
                </a:moveTo>
                <a:lnTo>
                  <a:pt x="536575" y="4762"/>
                </a:lnTo>
                <a:lnTo>
                  <a:pt x="0" y="0"/>
                </a:lnTo>
                <a:lnTo>
                  <a:pt x="103187" y="1824037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Text Box 65"/>
          <p:cNvSpPr txBox="1">
            <a:spLocks noChangeArrowheads="1"/>
          </p:cNvSpPr>
          <p:nvPr/>
        </p:nvSpPr>
        <p:spPr bwMode="auto">
          <a:xfrm>
            <a:off x="2590800" y="1676400"/>
            <a:ext cx="838200" cy="381000"/>
          </a:xfrm>
          <a:prstGeom prst="rect">
            <a:avLst/>
          </a:prstGeom>
          <a:solidFill>
            <a:srgbClr val="FF00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Jehoram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847-840BC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reeform 66"/>
          <p:cNvSpPr>
            <a:spLocks/>
          </p:cNvSpPr>
          <p:nvPr/>
        </p:nvSpPr>
        <p:spPr bwMode="auto">
          <a:xfrm flipV="1">
            <a:off x="3023616" y="2057400"/>
            <a:ext cx="366913" cy="836602"/>
          </a:xfrm>
          <a:custGeom>
            <a:avLst/>
            <a:gdLst>
              <a:gd name="connsiteX0" fmla="*/ 0 w 465621"/>
              <a:gd name="connsiteY0" fmla="*/ 1827437 h 1827437"/>
              <a:gd name="connsiteX1" fmla="*/ 465621 w 465621"/>
              <a:gd name="connsiteY1" fmla="*/ 0 h 1827437"/>
              <a:gd name="connsiteX2" fmla="*/ 265596 w 465621"/>
              <a:gd name="connsiteY2" fmla="*/ 0 h 1827437"/>
              <a:gd name="connsiteX3" fmla="*/ 0 w 465621"/>
              <a:gd name="connsiteY3" fmla="*/ 1827437 h 182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621" h="1827437">
                <a:moveTo>
                  <a:pt x="0" y="1827437"/>
                </a:moveTo>
                <a:lnTo>
                  <a:pt x="465621" y="0"/>
                </a:lnTo>
                <a:lnTo>
                  <a:pt x="265596" y="0"/>
                </a:lnTo>
                <a:lnTo>
                  <a:pt x="0" y="1827437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Line 67"/>
          <p:cNvSpPr>
            <a:spLocks noChangeShapeType="1"/>
          </p:cNvSpPr>
          <p:nvPr/>
        </p:nvSpPr>
        <p:spPr bwMode="auto">
          <a:xfrm flipH="1">
            <a:off x="3334968" y="3325255"/>
            <a:ext cx="127000" cy="1399145"/>
          </a:xfrm>
          <a:prstGeom prst="line">
            <a:avLst/>
          </a:prstGeom>
          <a:noFill/>
          <a:ln w="12700">
            <a:solidFill>
              <a:srgbClr val="3366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Text Box 69"/>
          <p:cNvSpPr txBox="1">
            <a:spLocks noChangeArrowheads="1"/>
          </p:cNvSpPr>
          <p:nvPr/>
        </p:nvSpPr>
        <p:spPr bwMode="auto">
          <a:xfrm>
            <a:off x="2895600" y="4724400"/>
            <a:ext cx="736600" cy="380999"/>
          </a:xfrm>
          <a:prstGeom prst="rect">
            <a:avLst/>
          </a:prstGeom>
          <a:solidFill>
            <a:srgbClr val="3366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Azariah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840BC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reeform 68"/>
          <p:cNvSpPr>
            <a:spLocks/>
          </p:cNvSpPr>
          <p:nvPr/>
        </p:nvSpPr>
        <p:spPr bwMode="auto">
          <a:xfrm flipV="1">
            <a:off x="3455266" y="2585936"/>
            <a:ext cx="163876" cy="309664"/>
          </a:xfrm>
          <a:custGeom>
            <a:avLst/>
            <a:gdLst/>
            <a:ahLst/>
            <a:cxnLst>
              <a:cxn ang="0">
                <a:pos x="119062" y="1122362"/>
              </a:cxn>
              <a:cxn ang="0">
                <a:pos x="207962" y="4762"/>
              </a:cxn>
              <a:cxn ang="0">
                <a:pos x="0" y="0"/>
              </a:cxn>
              <a:cxn ang="0">
                <a:pos x="119062" y="1122362"/>
              </a:cxn>
            </a:cxnLst>
            <a:rect l="0" t="0" r="r" b="b"/>
            <a:pathLst>
              <a:path w="207962" h="1122362">
                <a:moveTo>
                  <a:pt x="119062" y="1122362"/>
                </a:moveTo>
                <a:lnTo>
                  <a:pt x="207962" y="4762"/>
                </a:lnTo>
                <a:lnTo>
                  <a:pt x="0" y="0"/>
                </a:lnTo>
                <a:lnTo>
                  <a:pt x="119062" y="1122362"/>
                </a:lnTo>
                <a:close/>
              </a:path>
            </a:pathLst>
          </a:custGeom>
          <a:gradFill rotWithShape="1">
            <a:gsLst>
              <a:gs pos="0">
                <a:srgbClr val="80008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2941866" y="2209800"/>
            <a:ext cx="1206894" cy="387455"/>
          </a:xfrm>
          <a:prstGeom prst="rect">
            <a:avLst/>
          </a:prstGeom>
          <a:solidFill>
            <a:srgbClr val="80008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Queen Athaliah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840-835BC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73"/>
          <p:cNvSpPr txBox="1">
            <a:spLocks noChangeArrowheads="1"/>
          </p:cNvSpPr>
          <p:nvPr/>
        </p:nvSpPr>
        <p:spPr bwMode="auto">
          <a:xfrm>
            <a:off x="4002755" y="1676400"/>
            <a:ext cx="903141" cy="389441"/>
          </a:xfrm>
          <a:prstGeom prst="rect">
            <a:avLst/>
          </a:prstGeom>
          <a:solidFill>
            <a:srgbClr val="4D4D4D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Amaziah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796-768BC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reeform 74"/>
          <p:cNvSpPr>
            <a:spLocks/>
          </p:cNvSpPr>
          <p:nvPr/>
        </p:nvSpPr>
        <p:spPr bwMode="auto">
          <a:xfrm flipH="1" flipV="1">
            <a:off x="4075929" y="2057395"/>
            <a:ext cx="447433" cy="830293"/>
          </a:xfrm>
          <a:custGeom>
            <a:avLst/>
            <a:gdLst/>
            <a:ahLst/>
            <a:cxnLst>
              <a:cxn ang="0">
                <a:pos x="123822" y="419099"/>
              </a:cxn>
              <a:cxn ang="0">
                <a:pos x="618525" y="0"/>
              </a:cxn>
              <a:cxn ang="0">
                <a:pos x="0" y="0"/>
              </a:cxn>
              <a:cxn ang="0">
                <a:pos x="123822" y="419099"/>
              </a:cxn>
            </a:cxnLst>
            <a:rect l="0" t="0" r="r" b="b"/>
            <a:pathLst>
              <a:path w="618525" h="419099">
                <a:moveTo>
                  <a:pt x="123822" y="419099"/>
                </a:moveTo>
                <a:lnTo>
                  <a:pt x="618525" y="0"/>
                </a:lnTo>
                <a:lnTo>
                  <a:pt x="0" y="0"/>
                </a:lnTo>
                <a:lnTo>
                  <a:pt x="123822" y="419099"/>
                </a:ln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78" grpId="0" animBg="1"/>
      <p:bldP spid="78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31" grpId="0" animBg="1"/>
      <p:bldP spid="131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24:1 – 26:23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Matt. 6:33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seek first the kingdom of God and His righteousness, and all these things shall be added to you.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24:1 – 26:23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Prov. 30:7-9 ~ 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Two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things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 request of You (Deprive me not before I die): 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Remove falsehood and lies far from me; Give me neither poverty nor riches—Feed me with the food allotted to me;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Lest I be full and deny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And say, "Who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LORD?" Or lest I be poor and steal, And profane the name of my God.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24:1 – 26:23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724400" y="5257800"/>
            <a:ext cx="15240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Kings of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Judah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zvah" pitchFamily="2" charset="0"/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533400" y="5257800"/>
          <a:ext cx="403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90"/>
                <a:gridCol w="34328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400" dirty="0" smtClean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" pitchFamily="2" charset="2"/>
                        </a:rPr>
                        <a:t>Y</a:t>
                      </a:r>
                    </a:p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Ruled over united kingdom</a:t>
                      </a:r>
                      <a:endParaRPr lang="en-US" b="0" dirty="0">
                        <a:ln w="28575">
                          <a:noFill/>
                        </a:ln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Note: Some dates are approximate.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Reigns do not include co-regencies</a:t>
                      </a:r>
                      <a:endParaRPr lang="en-US" sz="1800" b="0" kern="140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" name="Freeform 33"/>
          <p:cNvSpPr>
            <a:spLocks/>
          </p:cNvSpPr>
          <p:nvPr/>
        </p:nvSpPr>
        <p:spPr bwMode="auto">
          <a:xfrm>
            <a:off x="518824" y="1507428"/>
            <a:ext cx="670516" cy="13858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1325" y="1771650"/>
              </a:cxn>
              <a:cxn ang="0">
                <a:pos x="850900" y="1771650"/>
              </a:cxn>
              <a:cxn ang="0">
                <a:pos x="0" y="0"/>
              </a:cxn>
            </a:cxnLst>
            <a:rect l="0" t="0" r="r" b="b"/>
            <a:pathLst>
              <a:path w="850900" h="1771650">
                <a:moveTo>
                  <a:pt x="0" y="0"/>
                </a:moveTo>
                <a:lnTo>
                  <a:pt x="441325" y="1771650"/>
                </a:lnTo>
                <a:lnTo>
                  <a:pt x="850900" y="177165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3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34"/>
          <p:cNvSpPr>
            <a:spLocks/>
          </p:cNvSpPr>
          <p:nvPr/>
        </p:nvSpPr>
        <p:spPr bwMode="auto">
          <a:xfrm>
            <a:off x="850899" y="2044420"/>
            <a:ext cx="1045235" cy="847598"/>
          </a:xfrm>
          <a:custGeom>
            <a:avLst/>
            <a:gdLst>
              <a:gd name="connsiteX0" fmla="*/ 0 w 1342542"/>
              <a:gd name="connsiteY0" fmla="*/ 0 h 1139523"/>
              <a:gd name="connsiteX1" fmla="*/ 452401 w 1342542"/>
              <a:gd name="connsiteY1" fmla="*/ 1139523 h 1139523"/>
              <a:gd name="connsiteX2" fmla="*/ 1342542 w 1342542"/>
              <a:gd name="connsiteY2" fmla="*/ 1139523 h 1139523"/>
              <a:gd name="connsiteX3" fmla="*/ 0 w 1342542"/>
              <a:gd name="connsiteY3" fmla="*/ 0 h 1139523"/>
              <a:gd name="connsiteX0" fmla="*/ 0 w 1326425"/>
              <a:gd name="connsiteY0" fmla="*/ 0 h 1091197"/>
              <a:gd name="connsiteX1" fmla="*/ 436284 w 1326425"/>
              <a:gd name="connsiteY1" fmla="*/ 1091197 h 1091197"/>
              <a:gd name="connsiteX2" fmla="*/ 1326425 w 1326425"/>
              <a:gd name="connsiteY2" fmla="*/ 1091197 h 1091197"/>
              <a:gd name="connsiteX3" fmla="*/ 0 w 1326425"/>
              <a:gd name="connsiteY3" fmla="*/ 0 h 109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425" h="1091197">
                <a:moveTo>
                  <a:pt x="0" y="0"/>
                </a:moveTo>
                <a:lnTo>
                  <a:pt x="436284" y="1091197"/>
                </a:lnTo>
                <a:lnTo>
                  <a:pt x="1326425" y="109119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Text Box 35"/>
          <p:cNvSpPr txBox="1">
            <a:spLocks noChangeArrowheads="1"/>
          </p:cNvSpPr>
          <p:nvPr/>
        </p:nvSpPr>
        <p:spPr bwMode="auto">
          <a:xfrm>
            <a:off x="160351" y="1177505"/>
            <a:ext cx="906449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David </a:t>
            </a:r>
            <a:r>
              <a:rPr kumimoji="0" lang="en-US" sz="12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  <a:cs typeface="Arial" pitchFamily="34" charset="0"/>
              </a:rPr>
              <a:t>Y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1910-970BC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 Box 49"/>
          <p:cNvSpPr txBox="1">
            <a:spLocks noChangeArrowheads="1"/>
          </p:cNvSpPr>
          <p:nvPr/>
        </p:nvSpPr>
        <p:spPr bwMode="auto">
          <a:xfrm>
            <a:off x="381000" y="1693652"/>
            <a:ext cx="815948" cy="3720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Solomon </a:t>
            </a:r>
            <a:r>
              <a:rPr kumimoji="0" lang="en-US" sz="12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  <a:cs typeface="Arial" pitchFamily="34" charset="0"/>
              </a:rPr>
              <a:t>Y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970-930BC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 Box 56"/>
          <p:cNvSpPr txBox="1">
            <a:spLocks noChangeArrowheads="1"/>
          </p:cNvSpPr>
          <p:nvPr/>
        </p:nvSpPr>
        <p:spPr bwMode="auto">
          <a:xfrm>
            <a:off x="832489" y="4174113"/>
            <a:ext cx="920111" cy="389261"/>
          </a:xfrm>
          <a:prstGeom prst="rect">
            <a:avLst/>
          </a:prstGeom>
          <a:solidFill>
            <a:srgbClr val="996633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Rehoboam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930-914BC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Freeform 57"/>
          <p:cNvSpPr>
            <a:spLocks/>
          </p:cNvSpPr>
          <p:nvPr/>
        </p:nvSpPr>
        <p:spPr bwMode="auto">
          <a:xfrm>
            <a:off x="1301927" y="3315671"/>
            <a:ext cx="870671" cy="859657"/>
          </a:xfrm>
          <a:custGeom>
            <a:avLst/>
            <a:gdLst/>
            <a:ahLst/>
            <a:cxnLst>
              <a:cxn ang="0">
                <a:pos x="0" y="1104899"/>
              </a:cxn>
              <a:cxn ang="0">
                <a:pos x="1142586" y="0"/>
              </a:cxn>
              <a:cxn ang="0">
                <a:pos x="823913" y="0"/>
              </a:cxn>
              <a:cxn ang="0">
                <a:pos x="0" y="1104899"/>
              </a:cxn>
            </a:cxnLst>
            <a:rect l="0" t="0" r="r" b="b"/>
            <a:pathLst>
              <a:path w="1142586" h="1104899">
                <a:moveTo>
                  <a:pt x="0" y="1104899"/>
                </a:moveTo>
                <a:lnTo>
                  <a:pt x="1142586" y="0"/>
                </a:lnTo>
                <a:lnTo>
                  <a:pt x="823913" y="0"/>
                </a:lnTo>
                <a:lnTo>
                  <a:pt x="0" y="1104899"/>
                </a:lnTo>
                <a:close/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Text Box 59"/>
          <p:cNvSpPr txBox="1">
            <a:spLocks noChangeArrowheads="1"/>
          </p:cNvSpPr>
          <p:nvPr/>
        </p:nvSpPr>
        <p:spPr bwMode="auto">
          <a:xfrm>
            <a:off x="1430548" y="4723730"/>
            <a:ext cx="863600" cy="38167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Abijam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914-911BC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Freeform 60"/>
          <p:cNvSpPr>
            <a:spLocks/>
          </p:cNvSpPr>
          <p:nvPr/>
        </p:nvSpPr>
        <p:spPr bwMode="auto">
          <a:xfrm>
            <a:off x="1834837" y="3313201"/>
            <a:ext cx="449096" cy="1417940"/>
          </a:xfrm>
          <a:custGeom>
            <a:avLst/>
            <a:gdLst/>
            <a:ahLst/>
            <a:cxnLst>
              <a:cxn ang="0">
                <a:pos x="0" y="1822450"/>
              </a:cxn>
              <a:cxn ang="0">
                <a:pos x="570659" y="2381"/>
              </a:cxn>
              <a:cxn ang="0">
                <a:pos x="428624" y="0"/>
              </a:cxn>
              <a:cxn ang="0">
                <a:pos x="0" y="1822450"/>
              </a:cxn>
            </a:cxnLst>
            <a:rect l="0" t="0" r="r" b="b"/>
            <a:pathLst>
              <a:path w="570659" h="1822450">
                <a:moveTo>
                  <a:pt x="0" y="1822450"/>
                </a:moveTo>
                <a:lnTo>
                  <a:pt x="570659" y="2381"/>
                </a:lnTo>
                <a:lnTo>
                  <a:pt x="428624" y="0"/>
                </a:lnTo>
                <a:lnTo>
                  <a:pt x="0" y="1822450"/>
                </a:lnTo>
                <a:close/>
              </a:path>
            </a:pathLst>
          </a:custGeom>
          <a:gradFill rotWithShape="1"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" name="Freeform 62"/>
          <p:cNvSpPr>
            <a:spLocks/>
          </p:cNvSpPr>
          <p:nvPr/>
        </p:nvSpPr>
        <p:spPr bwMode="auto">
          <a:xfrm flipV="1">
            <a:off x="2285184" y="2587555"/>
            <a:ext cx="468290" cy="316669"/>
          </a:xfrm>
          <a:custGeom>
            <a:avLst/>
            <a:gdLst/>
            <a:ahLst/>
            <a:cxnLst>
              <a:cxn ang="0">
                <a:pos x="90487" y="419099"/>
              </a:cxn>
              <a:cxn ang="0">
                <a:pos x="618525" y="0"/>
              </a:cxn>
              <a:cxn ang="0">
                <a:pos x="0" y="0"/>
              </a:cxn>
              <a:cxn ang="0">
                <a:pos x="90487" y="419099"/>
              </a:cxn>
            </a:cxnLst>
            <a:rect l="0" t="0" r="r" b="b"/>
            <a:pathLst>
              <a:path w="618525" h="419099">
                <a:moveTo>
                  <a:pt x="90487" y="419099"/>
                </a:moveTo>
                <a:lnTo>
                  <a:pt x="618525" y="0"/>
                </a:lnTo>
                <a:lnTo>
                  <a:pt x="0" y="0"/>
                </a:lnTo>
                <a:lnTo>
                  <a:pt x="90487" y="419099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" name="Text Box 63"/>
          <p:cNvSpPr txBox="1">
            <a:spLocks noChangeArrowheads="1"/>
          </p:cNvSpPr>
          <p:nvPr/>
        </p:nvSpPr>
        <p:spPr bwMode="auto">
          <a:xfrm>
            <a:off x="2115390" y="4182374"/>
            <a:ext cx="912062" cy="381000"/>
          </a:xfrm>
          <a:prstGeom prst="rect">
            <a:avLst/>
          </a:prstGeom>
          <a:solidFill>
            <a:srgbClr val="00B05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Jehoshaphat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871-847BC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Freeform 64"/>
          <p:cNvSpPr>
            <a:spLocks/>
          </p:cNvSpPr>
          <p:nvPr/>
        </p:nvSpPr>
        <p:spPr bwMode="auto">
          <a:xfrm>
            <a:off x="2556219" y="3315671"/>
            <a:ext cx="624122" cy="868128"/>
          </a:xfrm>
          <a:custGeom>
            <a:avLst/>
            <a:gdLst>
              <a:gd name="connsiteX0" fmla="*/ 0 w 792024"/>
              <a:gd name="connsiteY0" fmla="*/ 1115788 h 1115788"/>
              <a:gd name="connsiteX1" fmla="*/ 792024 w 792024"/>
              <a:gd name="connsiteY1" fmla="*/ 0 h 1115788"/>
              <a:gd name="connsiteX2" fmla="*/ 258624 w 792024"/>
              <a:gd name="connsiteY2" fmla="*/ 0 h 1115788"/>
              <a:gd name="connsiteX3" fmla="*/ 0 w 792024"/>
              <a:gd name="connsiteY3" fmla="*/ 1115788 h 11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024" h="1115788">
                <a:moveTo>
                  <a:pt x="0" y="1115788"/>
                </a:moveTo>
                <a:lnTo>
                  <a:pt x="792024" y="0"/>
                </a:lnTo>
                <a:lnTo>
                  <a:pt x="258624" y="0"/>
                </a:lnTo>
                <a:lnTo>
                  <a:pt x="0" y="1115788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64"/>
          <p:cNvGrpSpPr/>
          <p:nvPr/>
        </p:nvGrpSpPr>
        <p:grpSpPr>
          <a:xfrm>
            <a:off x="228600" y="2893254"/>
            <a:ext cx="8699200" cy="429828"/>
            <a:chOff x="228600" y="3414234"/>
            <a:chExt cx="8699200" cy="429828"/>
          </a:xfrm>
        </p:grpSpPr>
        <p:sp>
          <p:nvSpPr>
            <p:cNvPr id="106" name="Line 9"/>
            <p:cNvSpPr>
              <a:spLocks noChangeShapeType="1"/>
            </p:cNvSpPr>
            <p:nvPr/>
          </p:nvSpPr>
          <p:spPr bwMode="auto">
            <a:xfrm>
              <a:off x="979178" y="3451288"/>
              <a:ext cx="0" cy="355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Line 10"/>
            <p:cNvSpPr>
              <a:spLocks noChangeShapeType="1"/>
            </p:cNvSpPr>
            <p:nvPr/>
          </p:nvSpPr>
          <p:spPr bwMode="auto">
            <a:xfrm>
              <a:off x="818472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Line 11"/>
            <p:cNvSpPr>
              <a:spLocks noChangeShapeType="1"/>
            </p:cNvSpPr>
            <p:nvPr/>
          </p:nvSpPr>
          <p:spPr bwMode="auto">
            <a:xfrm>
              <a:off x="746417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Line 12"/>
            <p:cNvSpPr>
              <a:spLocks noChangeShapeType="1"/>
            </p:cNvSpPr>
            <p:nvPr/>
          </p:nvSpPr>
          <p:spPr bwMode="auto">
            <a:xfrm>
              <a:off x="674361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Line 13"/>
            <p:cNvSpPr>
              <a:spLocks noChangeShapeType="1"/>
            </p:cNvSpPr>
            <p:nvPr/>
          </p:nvSpPr>
          <p:spPr bwMode="auto">
            <a:xfrm>
              <a:off x="602306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Line 14"/>
            <p:cNvSpPr>
              <a:spLocks noChangeShapeType="1"/>
            </p:cNvSpPr>
            <p:nvPr/>
          </p:nvSpPr>
          <p:spPr bwMode="auto">
            <a:xfrm>
              <a:off x="530250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Line 15"/>
            <p:cNvSpPr>
              <a:spLocks noChangeShapeType="1"/>
            </p:cNvSpPr>
            <p:nvPr/>
          </p:nvSpPr>
          <p:spPr bwMode="auto">
            <a:xfrm>
              <a:off x="458195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Line 16"/>
            <p:cNvSpPr>
              <a:spLocks noChangeShapeType="1"/>
            </p:cNvSpPr>
            <p:nvPr/>
          </p:nvSpPr>
          <p:spPr bwMode="auto">
            <a:xfrm>
              <a:off x="386139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Line 17"/>
            <p:cNvSpPr>
              <a:spLocks noChangeShapeType="1"/>
            </p:cNvSpPr>
            <p:nvPr/>
          </p:nvSpPr>
          <p:spPr bwMode="auto">
            <a:xfrm>
              <a:off x="314084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>
              <a:off x="242028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Line 19"/>
            <p:cNvSpPr>
              <a:spLocks noChangeShapeType="1"/>
            </p:cNvSpPr>
            <p:nvPr/>
          </p:nvSpPr>
          <p:spPr bwMode="auto">
            <a:xfrm>
              <a:off x="169973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228600" y="3414234"/>
              <a:ext cx="8699200" cy="429828"/>
            </a:xfrm>
            <a:prstGeom prst="rect">
              <a:avLst/>
            </a:prstGeom>
            <a:solidFill>
              <a:srgbClr val="FFFFFF"/>
            </a:solid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Group 113"/>
            <p:cNvGrpSpPr>
              <a:grpSpLocks/>
            </p:cNvGrpSpPr>
            <p:nvPr/>
          </p:nvGrpSpPr>
          <p:grpSpPr bwMode="auto">
            <a:xfrm>
              <a:off x="258623" y="3443877"/>
              <a:ext cx="8646660" cy="370542"/>
              <a:chOff x="104698788" y="109787409"/>
              <a:chExt cx="10972800" cy="476250"/>
            </a:xfrm>
          </p:grpSpPr>
          <p:sp>
            <p:nvSpPr>
              <p:cNvPr id="119" name="Rectangle 114"/>
              <p:cNvSpPr>
                <a:spLocks noChangeArrowheads="1"/>
              </p:cNvSpPr>
              <p:nvPr/>
            </p:nvSpPr>
            <p:spPr bwMode="auto">
              <a:xfrm>
                <a:off x="104698788" y="109787409"/>
                <a:ext cx="10972800" cy="47625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857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Text Box 115"/>
              <p:cNvSpPr txBox="1">
                <a:spLocks noChangeArrowheads="1"/>
              </p:cNvSpPr>
              <p:nvPr/>
            </p:nvSpPr>
            <p:spPr bwMode="auto">
              <a:xfrm>
                <a:off x="105206074" y="109892812"/>
                <a:ext cx="750015" cy="244508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Text Box 116"/>
              <p:cNvSpPr txBox="1">
                <a:spLocks noChangeArrowheads="1"/>
              </p:cNvSpPr>
              <p:nvPr/>
            </p:nvSpPr>
            <p:spPr bwMode="auto">
              <a:xfrm>
                <a:off x="106180980" y="10990387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Text Box 117"/>
              <p:cNvSpPr txBox="1">
                <a:spLocks noChangeArrowheads="1"/>
              </p:cNvSpPr>
              <p:nvPr/>
            </p:nvSpPr>
            <p:spPr bwMode="auto">
              <a:xfrm>
                <a:off x="107106420" y="10990019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Text Box 118"/>
              <p:cNvSpPr txBox="1">
                <a:spLocks noChangeArrowheads="1"/>
              </p:cNvSpPr>
              <p:nvPr/>
            </p:nvSpPr>
            <p:spPr bwMode="auto">
              <a:xfrm>
                <a:off x="108017112" y="10991125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Text Box 119"/>
              <p:cNvSpPr txBox="1">
                <a:spLocks noChangeArrowheads="1"/>
              </p:cNvSpPr>
              <p:nvPr/>
            </p:nvSpPr>
            <p:spPr bwMode="auto">
              <a:xfrm>
                <a:off x="108927804" y="10990757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Text Box 120"/>
              <p:cNvSpPr txBox="1">
                <a:spLocks noChangeArrowheads="1"/>
              </p:cNvSpPr>
              <p:nvPr/>
            </p:nvSpPr>
            <p:spPr bwMode="auto">
              <a:xfrm>
                <a:off x="109838496" y="10991863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Text Box 121"/>
              <p:cNvSpPr txBox="1">
                <a:spLocks noChangeArrowheads="1"/>
              </p:cNvSpPr>
              <p:nvPr/>
            </p:nvSpPr>
            <p:spPr bwMode="auto">
              <a:xfrm>
                <a:off x="110763936" y="10991495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Text Box 122"/>
              <p:cNvSpPr txBox="1">
                <a:spLocks noChangeArrowheads="1"/>
              </p:cNvSpPr>
              <p:nvPr/>
            </p:nvSpPr>
            <p:spPr bwMode="auto">
              <a:xfrm>
                <a:off x="111674628" y="109911270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Text Box 123"/>
              <p:cNvSpPr txBox="1">
                <a:spLocks noChangeArrowheads="1"/>
              </p:cNvSpPr>
              <p:nvPr/>
            </p:nvSpPr>
            <p:spPr bwMode="auto">
              <a:xfrm>
                <a:off x="112585320" y="109907586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Text Box 124"/>
              <p:cNvSpPr txBox="1">
                <a:spLocks noChangeArrowheads="1"/>
              </p:cNvSpPr>
              <p:nvPr/>
            </p:nvSpPr>
            <p:spPr bwMode="auto">
              <a:xfrm>
                <a:off x="113496012" y="109903902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Text Box 125"/>
              <p:cNvSpPr txBox="1">
                <a:spLocks noChangeArrowheads="1"/>
              </p:cNvSpPr>
              <p:nvPr/>
            </p:nvSpPr>
            <p:spPr bwMode="auto">
              <a:xfrm>
                <a:off x="114421452" y="10990021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1" name="Text Box 61"/>
          <p:cNvSpPr txBox="1">
            <a:spLocks noChangeArrowheads="1"/>
          </p:cNvSpPr>
          <p:nvPr/>
        </p:nvSpPr>
        <p:spPr bwMode="auto">
          <a:xfrm>
            <a:off x="1911090" y="2209800"/>
            <a:ext cx="924824" cy="380263"/>
          </a:xfrm>
          <a:prstGeom prst="rect">
            <a:avLst/>
          </a:prstGeom>
          <a:solidFill>
            <a:srgbClr val="0000FF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911-871BC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71"/>
          <p:cNvSpPr>
            <a:spLocks/>
          </p:cNvSpPr>
          <p:nvPr/>
        </p:nvSpPr>
        <p:spPr bwMode="auto">
          <a:xfrm>
            <a:off x="3621270" y="3311967"/>
            <a:ext cx="354830" cy="879034"/>
          </a:xfrm>
          <a:custGeom>
            <a:avLst/>
            <a:gdLst/>
            <a:ahLst/>
            <a:cxnLst>
              <a:cxn ang="0">
                <a:pos x="103187" y="1824037"/>
              </a:cxn>
              <a:cxn ang="0">
                <a:pos x="536575" y="4762"/>
              </a:cxn>
              <a:cxn ang="0">
                <a:pos x="0" y="0"/>
              </a:cxn>
              <a:cxn ang="0">
                <a:pos x="103187" y="1824037"/>
              </a:cxn>
            </a:cxnLst>
            <a:rect l="0" t="0" r="r" b="b"/>
            <a:pathLst>
              <a:path w="536575" h="1824037">
                <a:moveTo>
                  <a:pt x="103187" y="1824037"/>
                </a:moveTo>
                <a:lnTo>
                  <a:pt x="536575" y="4762"/>
                </a:lnTo>
                <a:lnTo>
                  <a:pt x="0" y="0"/>
                </a:lnTo>
                <a:lnTo>
                  <a:pt x="103187" y="1824037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Text Box 65"/>
          <p:cNvSpPr txBox="1">
            <a:spLocks noChangeArrowheads="1"/>
          </p:cNvSpPr>
          <p:nvPr/>
        </p:nvSpPr>
        <p:spPr bwMode="auto">
          <a:xfrm>
            <a:off x="2580526" y="1676400"/>
            <a:ext cx="838200" cy="381000"/>
          </a:xfrm>
          <a:prstGeom prst="rect">
            <a:avLst/>
          </a:prstGeom>
          <a:solidFill>
            <a:srgbClr val="FF00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Jehoram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847-840BC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reeform 66"/>
          <p:cNvSpPr>
            <a:spLocks/>
          </p:cNvSpPr>
          <p:nvPr/>
        </p:nvSpPr>
        <p:spPr bwMode="auto">
          <a:xfrm flipV="1">
            <a:off x="3013342" y="2057400"/>
            <a:ext cx="366913" cy="836602"/>
          </a:xfrm>
          <a:custGeom>
            <a:avLst/>
            <a:gdLst>
              <a:gd name="connsiteX0" fmla="*/ 0 w 465621"/>
              <a:gd name="connsiteY0" fmla="*/ 1827437 h 1827437"/>
              <a:gd name="connsiteX1" fmla="*/ 465621 w 465621"/>
              <a:gd name="connsiteY1" fmla="*/ 0 h 1827437"/>
              <a:gd name="connsiteX2" fmla="*/ 265596 w 465621"/>
              <a:gd name="connsiteY2" fmla="*/ 0 h 1827437"/>
              <a:gd name="connsiteX3" fmla="*/ 0 w 465621"/>
              <a:gd name="connsiteY3" fmla="*/ 1827437 h 182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621" h="1827437">
                <a:moveTo>
                  <a:pt x="0" y="1827437"/>
                </a:moveTo>
                <a:lnTo>
                  <a:pt x="465621" y="0"/>
                </a:lnTo>
                <a:lnTo>
                  <a:pt x="265596" y="0"/>
                </a:lnTo>
                <a:lnTo>
                  <a:pt x="0" y="1827437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Line 67"/>
          <p:cNvSpPr>
            <a:spLocks noChangeShapeType="1"/>
          </p:cNvSpPr>
          <p:nvPr/>
        </p:nvSpPr>
        <p:spPr bwMode="auto">
          <a:xfrm flipH="1">
            <a:off x="3314420" y="3325255"/>
            <a:ext cx="127000" cy="1399145"/>
          </a:xfrm>
          <a:prstGeom prst="line">
            <a:avLst/>
          </a:prstGeom>
          <a:noFill/>
          <a:ln w="12700">
            <a:solidFill>
              <a:srgbClr val="3366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Text Box 69"/>
          <p:cNvSpPr txBox="1">
            <a:spLocks noChangeArrowheads="1"/>
          </p:cNvSpPr>
          <p:nvPr/>
        </p:nvSpPr>
        <p:spPr bwMode="auto">
          <a:xfrm>
            <a:off x="2875052" y="4724400"/>
            <a:ext cx="736600" cy="380999"/>
          </a:xfrm>
          <a:prstGeom prst="rect">
            <a:avLst/>
          </a:prstGeom>
          <a:solidFill>
            <a:srgbClr val="3366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Azariah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840BC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reeform 68"/>
          <p:cNvSpPr>
            <a:spLocks/>
          </p:cNvSpPr>
          <p:nvPr/>
        </p:nvSpPr>
        <p:spPr bwMode="auto">
          <a:xfrm flipV="1">
            <a:off x="3424444" y="2585936"/>
            <a:ext cx="163876" cy="309664"/>
          </a:xfrm>
          <a:custGeom>
            <a:avLst/>
            <a:gdLst/>
            <a:ahLst/>
            <a:cxnLst>
              <a:cxn ang="0">
                <a:pos x="119062" y="1122362"/>
              </a:cxn>
              <a:cxn ang="0">
                <a:pos x="207962" y="4762"/>
              </a:cxn>
              <a:cxn ang="0">
                <a:pos x="0" y="0"/>
              </a:cxn>
              <a:cxn ang="0">
                <a:pos x="119062" y="1122362"/>
              </a:cxn>
            </a:cxnLst>
            <a:rect l="0" t="0" r="r" b="b"/>
            <a:pathLst>
              <a:path w="207962" h="1122362">
                <a:moveTo>
                  <a:pt x="119062" y="1122362"/>
                </a:moveTo>
                <a:lnTo>
                  <a:pt x="207962" y="4762"/>
                </a:lnTo>
                <a:lnTo>
                  <a:pt x="0" y="0"/>
                </a:lnTo>
                <a:lnTo>
                  <a:pt x="119062" y="1122362"/>
                </a:lnTo>
                <a:close/>
              </a:path>
            </a:pathLst>
          </a:custGeom>
          <a:gradFill rotWithShape="1">
            <a:gsLst>
              <a:gs pos="0">
                <a:srgbClr val="80008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2911044" y="2209800"/>
            <a:ext cx="1206894" cy="387455"/>
          </a:xfrm>
          <a:prstGeom prst="rect">
            <a:avLst/>
          </a:prstGeom>
          <a:solidFill>
            <a:srgbClr val="80008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Queen Athaliah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840-835BC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73"/>
          <p:cNvSpPr txBox="1">
            <a:spLocks noChangeArrowheads="1"/>
          </p:cNvSpPr>
          <p:nvPr/>
        </p:nvSpPr>
        <p:spPr bwMode="auto">
          <a:xfrm>
            <a:off x="3848645" y="1676400"/>
            <a:ext cx="903141" cy="389441"/>
          </a:xfrm>
          <a:prstGeom prst="rect">
            <a:avLst/>
          </a:prstGeom>
          <a:solidFill>
            <a:srgbClr val="4D4D4D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Amaziah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796-768BC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reeform 74"/>
          <p:cNvSpPr>
            <a:spLocks/>
          </p:cNvSpPr>
          <p:nvPr/>
        </p:nvSpPr>
        <p:spPr bwMode="auto">
          <a:xfrm flipH="1" flipV="1">
            <a:off x="3973192" y="2067671"/>
            <a:ext cx="393326" cy="830293"/>
          </a:xfrm>
          <a:custGeom>
            <a:avLst/>
            <a:gdLst/>
            <a:ahLst/>
            <a:cxnLst>
              <a:cxn ang="0">
                <a:pos x="123822" y="419099"/>
              </a:cxn>
              <a:cxn ang="0">
                <a:pos x="618525" y="0"/>
              </a:cxn>
              <a:cxn ang="0">
                <a:pos x="0" y="0"/>
              </a:cxn>
              <a:cxn ang="0">
                <a:pos x="123822" y="419099"/>
              </a:cxn>
            </a:cxnLst>
            <a:rect l="0" t="0" r="r" b="b"/>
            <a:pathLst>
              <a:path w="618525" h="419099">
                <a:moveTo>
                  <a:pt x="123822" y="419099"/>
                </a:moveTo>
                <a:lnTo>
                  <a:pt x="618525" y="0"/>
                </a:lnTo>
                <a:lnTo>
                  <a:pt x="0" y="0"/>
                </a:lnTo>
                <a:lnTo>
                  <a:pt x="123822" y="419099"/>
                </a:ln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75"/>
          <p:cNvSpPr>
            <a:spLocks/>
          </p:cNvSpPr>
          <p:nvPr/>
        </p:nvSpPr>
        <p:spPr bwMode="auto">
          <a:xfrm>
            <a:off x="4356243" y="3310890"/>
            <a:ext cx="557089" cy="1420598"/>
          </a:xfrm>
          <a:custGeom>
            <a:avLst/>
            <a:gdLst/>
            <a:ahLst/>
            <a:cxnLst>
              <a:cxn ang="0">
                <a:pos x="119062" y="1122362"/>
              </a:cxn>
              <a:cxn ang="0">
                <a:pos x="207962" y="4762"/>
              </a:cxn>
              <a:cxn ang="0">
                <a:pos x="0" y="0"/>
              </a:cxn>
              <a:cxn ang="0">
                <a:pos x="119062" y="1122362"/>
              </a:cxn>
            </a:cxnLst>
            <a:rect l="0" t="0" r="r" b="b"/>
            <a:pathLst>
              <a:path w="207962" h="1122362">
                <a:moveTo>
                  <a:pt x="119062" y="1122362"/>
                </a:moveTo>
                <a:lnTo>
                  <a:pt x="207962" y="4762"/>
                </a:lnTo>
                <a:lnTo>
                  <a:pt x="0" y="0"/>
                </a:lnTo>
                <a:lnTo>
                  <a:pt x="119062" y="1122362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56" name="Text Box 78"/>
          <p:cNvSpPr txBox="1">
            <a:spLocks noChangeArrowheads="1"/>
          </p:cNvSpPr>
          <p:nvPr/>
        </p:nvSpPr>
        <p:spPr bwMode="auto">
          <a:xfrm>
            <a:off x="4335332" y="4730121"/>
            <a:ext cx="832087" cy="394795"/>
          </a:xfrm>
          <a:prstGeom prst="rect">
            <a:avLst/>
          </a:prstGeom>
          <a:solidFill>
            <a:srgbClr val="99CC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Uzziah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768-739BC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70"/>
          <p:cNvSpPr txBox="1">
            <a:spLocks noChangeArrowheads="1"/>
          </p:cNvSpPr>
          <p:nvPr/>
        </p:nvSpPr>
        <p:spPr bwMode="auto">
          <a:xfrm>
            <a:off x="3199220" y="4191000"/>
            <a:ext cx="9144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Joash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835-796BC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78" grpId="0" animBg="1"/>
      <p:bldP spid="78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31" grpId="0" animBg="1"/>
      <p:bldP spid="131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5" grpId="0" animBg="1"/>
      <p:bldP spid="45" grpId="1" animBg="1"/>
    </p:bldLst>
  </p:timing>
</p:sld>
</file>

<file path=ppt/theme/theme1.xml><?xml version="1.0" encoding="utf-8"?>
<a:theme xmlns:a="http://schemas.openxmlformats.org/drawingml/2006/main" name="Chronicles">
  <a:themeElements>
    <a:clrScheme name="Chronicles">
      <a:dk1>
        <a:srgbClr val="FFFFFF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ronicles">
      <a:majorFont>
        <a:latin typeface="Eras Demi ITC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Chronicles</Template>
  <TotalTime>526</TotalTime>
  <Words>476</Words>
  <Application>Microsoft Office PowerPoint</Application>
  <PresentationFormat>On-screen Show (4:3)</PresentationFormat>
  <Paragraphs>95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Chronicles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46</cp:revision>
  <dcterms:created xsi:type="dcterms:W3CDTF">2011-04-19T15:04:35Z</dcterms:created>
  <dcterms:modified xsi:type="dcterms:W3CDTF">2011-04-21T15:02:02Z</dcterms:modified>
</cp:coreProperties>
</file>